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9" r:id="rId2"/>
    <p:sldId id="316" r:id="rId3"/>
    <p:sldId id="323" r:id="rId4"/>
    <p:sldId id="315" r:id="rId5"/>
    <p:sldId id="326" r:id="rId6"/>
    <p:sldId id="328" r:id="rId7"/>
    <p:sldId id="329" r:id="rId8"/>
    <p:sldId id="330" r:id="rId9"/>
    <p:sldId id="331" r:id="rId10"/>
    <p:sldId id="332" r:id="rId11"/>
    <p:sldId id="317" r:id="rId12"/>
    <p:sldId id="262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5422"/>
    <a:srgbClr val="0033CC"/>
    <a:srgbClr val="002496"/>
    <a:srgbClr val="376092"/>
    <a:srgbClr val="CCECFF"/>
    <a:srgbClr val="99CCFF"/>
    <a:srgbClr val="0099CC"/>
    <a:srgbClr val="666699"/>
    <a:srgbClr val="3B4A1E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95" autoAdjust="0"/>
  </p:normalViewPr>
  <p:slideViewPr>
    <p:cSldViewPr>
      <p:cViewPr varScale="1">
        <p:scale>
          <a:sx n="63" d="100"/>
          <a:sy n="63" d="100"/>
        </p:scale>
        <p:origin x="10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BAA2B-6AAE-4D85-A249-D347422AB7E2}" type="datetimeFigureOut">
              <a:rPr lang="zh-TW" altLang="en-US" smtClean="0"/>
              <a:pPr/>
              <a:t>2016/7/5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662D6-BA12-4D2F-BA8C-6A2B99EFCB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5667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535D9-13D4-4E2B-AF7C-B81975B86A1B}" type="datetimeFigureOut">
              <a:rPr lang="zh-CN" altLang="en-US" smtClean="0"/>
              <a:pPr/>
              <a:t>2016/7/5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F640A-6326-4715-8FB1-0298582599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41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985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F640A-6326-4715-8FB1-02985825996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0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会议-商务-洽谈副本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6411-AF6C-4672-85EF-AD6EB7F524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6411-AF6C-4672-85EF-AD6EB7F524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6411-AF6C-4672-85EF-AD6EB7F524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BD2FB2-5F67-4551-8184-2214632D035E}" type="datetime1">
              <a:rPr lang="zh-TW" altLang="en-US" smtClean="0"/>
              <a:pPr/>
              <a:t>2016/7/5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1A0A71-95D1-46CF-AEFC-AA0B9AD55F8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会议-商务-洽谈副本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会议-商务-洽谈副本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571502" y="2000256"/>
            <a:ext cx="3500432" cy="4071950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广告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21692"/>
            <a:ext cx="9144000" cy="702259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6411-AF6C-4672-85EF-AD6EB7F524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6411-AF6C-4672-85EF-AD6EB7F524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6411-AF6C-4672-85EF-AD6EB7F524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6411-AF6C-4672-85EF-AD6EB7F524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6411-AF6C-4672-85EF-AD6EB7F524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1D0A6411-AF6C-4672-85EF-AD6EB7F524F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ransition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08784" y="908720"/>
            <a:ext cx="7851648" cy="2291680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dirty="0" smtClean="0">
                <a:solidFill>
                  <a:srgbClr val="FF0000"/>
                </a:solidFill>
              </a:rPr>
              <a:t>Taipei</a:t>
            </a:r>
            <a:r>
              <a:rPr lang="en-US" altLang="zh-TW" dirty="0" smtClean="0"/>
              <a:t> Chapter</a:t>
            </a:r>
            <a:br>
              <a:rPr lang="en-US" altLang="zh-TW" dirty="0" smtClean="0"/>
            </a:br>
            <a:r>
              <a:rPr lang="en-US" altLang="zh-TW" dirty="0" smtClean="0"/>
              <a:t> Activity Report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3284984"/>
            <a:ext cx="7772400" cy="1800199"/>
          </a:xfrm>
        </p:spPr>
        <p:txBody>
          <a:bodyPr>
            <a:normAutofit fontScale="92500" lnSpcReduction="10000"/>
          </a:bodyPr>
          <a:lstStyle/>
          <a:p>
            <a:endParaRPr lang="en-US" altLang="zh-TW" dirty="0" smtClean="0"/>
          </a:p>
          <a:p>
            <a:pPr algn="ctr"/>
            <a:r>
              <a:rPr lang="en-US" altLang="zh-TW" sz="39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Chair:</a:t>
            </a:r>
            <a:r>
              <a:rPr lang="en-US" altLang="zh-TW" sz="46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altLang="zh-TW" sz="4400" b="1" dirty="0" smtClean="0"/>
              <a:t>Ding-Bing Lin</a:t>
            </a:r>
            <a:endParaRPr lang="en-US" altLang="zh-TW" sz="4600" b="1" dirty="0" smtClean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altLang="zh-TW" sz="34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July 25-29, 2016</a:t>
            </a:r>
            <a:endParaRPr lang="zh-TW" altLang="en-US" sz="3400" dirty="0">
              <a:solidFill>
                <a:srgbClr val="002060"/>
              </a:solidFill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539552" y="1234856"/>
            <a:ext cx="7992888" cy="5290488"/>
          </a:xfrm>
          <a:prstGeom prst="roundRect">
            <a:avLst>
              <a:gd name="adj" fmla="val 9106"/>
            </a:avLst>
          </a:prstGeom>
          <a:solidFill>
            <a:schemeClr val="accent1">
              <a:lumMod val="40000"/>
              <a:lumOff val="60000"/>
              <a:alpha val="90000"/>
            </a:schemeClr>
          </a:solidFill>
          <a:ln w="25400">
            <a:solidFill>
              <a:schemeClr val="tx2">
                <a:alpha val="9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288000" bIns="72000" anchor="t" anchorCtr="0"/>
          <a:lstStyle/>
          <a:p>
            <a:pPr algn="ctr"/>
            <a:r>
              <a:rPr lang="en-US" altLang="zh-TW" sz="2800" b="1" dirty="0" smtClean="0"/>
              <a:t>Next Generation Smart Life, Bio-EM, and Advanced Communications Technology</a:t>
            </a:r>
            <a:endParaRPr lang="en-US" altLang="zh-TW" sz="2400" dirty="0"/>
          </a:p>
          <a:p>
            <a:pPr algn="ctr"/>
            <a:r>
              <a:rPr lang="en-US" altLang="zh-TW" sz="2000" dirty="0" smtClean="0"/>
              <a:t>Date</a:t>
            </a:r>
            <a:r>
              <a:rPr lang="en-US" altLang="zh-TW" sz="2000" dirty="0"/>
              <a:t>: </a:t>
            </a:r>
            <a:r>
              <a:rPr lang="en-US" altLang="zh-TW" sz="2000" b="1" dirty="0"/>
              <a:t>May 30, </a:t>
            </a:r>
            <a:r>
              <a:rPr lang="en-US" altLang="zh-TW" sz="2000" b="1" dirty="0" smtClean="0"/>
              <a:t>2016   </a:t>
            </a:r>
            <a:r>
              <a:rPr lang="en-US" altLang="zh-TW" sz="2000" dirty="0" smtClean="0"/>
              <a:t>Guest Attendance: more than </a:t>
            </a:r>
            <a:r>
              <a:rPr lang="en-US" altLang="zh-TW" sz="2000" b="1" dirty="0"/>
              <a:t>3</a:t>
            </a:r>
            <a:r>
              <a:rPr lang="en-US" altLang="zh-TW" sz="2000" b="1" dirty="0" smtClean="0"/>
              <a:t>00</a:t>
            </a:r>
          </a:p>
          <a:p>
            <a:pPr algn="ctr"/>
            <a:r>
              <a:rPr lang="zh-TW" altLang="en-US" sz="2000" b="1" dirty="0" smtClean="0"/>
              <a:t> </a:t>
            </a:r>
            <a:r>
              <a:rPr lang="en-US" altLang="zh-TW" sz="2000" dirty="0" smtClean="0"/>
              <a:t>Supported by </a:t>
            </a:r>
            <a:r>
              <a:rPr lang="en-US" altLang="zh-TW" sz="2000" b="1" dirty="0" smtClean="0"/>
              <a:t>Auden Tech. Corp.</a:t>
            </a:r>
            <a:endParaRPr lang="zh-TW" altLang="zh-TW" sz="2000" b="1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                          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zh-TW" altLang="zh-TW" sz="2000" dirty="0" smtClean="0"/>
          </a:p>
          <a:p>
            <a:r>
              <a:rPr lang="en-US" altLang="zh-TW" sz="2000" dirty="0" smtClean="0"/>
              <a:t> </a:t>
            </a:r>
            <a:endParaRPr lang="zh-TW" altLang="zh-TW" sz="2000" dirty="0" smtClean="0"/>
          </a:p>
        </p:txBody>
      </p:sp>
      <p:sp>
        <p:nvSpPr>
          <p:cNvPr id="5" name="矩形 4"/>
          <p:cNvSpPr/>
          <p:nvPr/>
        </p:nvSpPr>
        <p:spPr>
          <a:xfrm>
            <a:off x="0" y="50004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528" y="485676"/>
            <a:ext cx="8424936" cy="63906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TW" sz="4800" b="1" dirty="0" smtClean="0">
                <a:solidFill>
                  <a:srgbClr val="FFFF00"/>
                </a:solidFill>
              </a:rPr>
              <a:t>EMC Workshop</a:t>
            </a:r>
            <a:r>
              <a:rPr lang="en-US" altLang="zh-TW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1" i="0" u="none" strike="noStrike" kern="1200" spc="50" normalizeH="0" baseline="0" noProof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628555" cy="309634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44" y="3429001"/>
            <a:ext cx="462855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96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575556" y="1567512"/>
            <a:ext cx="7992888" cy="5290488"/>
          </a:xfrm>
          <a:prstGeom prst="roundRect">
            <a:avLst>
              <a:gd name="adj" fmla="val 9106"/>
            </a:avLst>
          </a:prstGeom>
          <a:solidFill>
            <a:schemeClr val="accent1">
              <a:lumMod val="40000"/>
              <a:lumOff val="60000"/>
              <a:alpha val="90000"/>
            </a:schemeClr>
          </a:solidFill>
          <a:ln w="25400">
            <a:solidFill>
              <a:schemeClr val="tx2">
                <a:alpha val="9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288000" bIns="72000" anchor="t" anchorCtr="0"/>
          <a:lstStyle/>
          <a:p>
            <a:pPr lvl="0"/>
            <a:r>
              <a:rPr lang="en-US" altLang="zh-TW" sz="2000" dirty="0" smtClean="0"/>
              <a:t>Date: </a:t>
            </a:r>
            <a:r>
              <a:rPr lang="en-US" altLang="zh-TW" sz="2000" b="1" dirty="0" smtClean="0"/>
              <a:t>June 23-24, 2016</a:t>
            </a:r>
            <a:endParaRPr lang="en-US" altLang="zh-TW" sz="2000" dirty="0" smtClean="0"/>
          </a:p>
          <a:p>
            <a:r>
              <a:rPr lang="en-US" altLang="zh-TW" sz="2000" dirty="0" smtClean="0"/>
              <a:t>Venue: Feng Chia University</a:t>
            </a:r>
            <a:endParaRPr lang="zh-TW" altLang="zh-TW" sz="2000" b="1" dirty="0" smtClean="0"/>
          </a:p>
          <a:p>
            <a:pPr lvl="0"/>
            <a:endParaRPr lang="zh-TW" altLang="zh-TW" sz="2000" b="1" dirty="0" smtClean="0"/>
          </a:p>
          <a:p>
            <a:r>
              <a:rPr lang="en-US" altLang="zh-TW" sz="2000" dirty="0" smtClean="0"/>
              <a:t> </a:t>
            </a:r>
          </a:p>
          <a:p>
            <a:endParaRPr lang="en-US" altLang="zh-TW" sz="2000" dirty="0" smtClean="0"/>
          </a:p>
          <a:p>
            <a:endParaRPr lang="zh-TW" altLang="zh-TW" sz="2000" dirty="0" smtClean="0"/>
          </a:p>
          <a:p>
            <a:r>
              <a:rPr lang="en-US" altLang="zh-TW" sz="2000" dirty="0" smtClean="0"/>
              <a:t> </a:t>
            </a:r>
            <a:endParaRPr lang="zh-TW" altLang="zh-TW" sz="2000" dirty="0" smtClean="0"/>
          </a:p>
        </p:txBody>
      </p:sp>
      <p:sp>
        <p:nvSpPr>
          <p:cNvPr id="5" name="矩形 4"/>
          <p:cNvSpPr/>
          <p:nvPr/>
        </p:nvSpPr>
        <p:spPr>
          <a:xfrm>
            <a:off x="0" y="500042"/>
            <a:ext cx="9144000" cy="1056750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9552" y="485676"/>
            <a:ext cx="8208912" cy="9271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TW" sz="3600" b="1" dirty="0" smtClean="0">
                <a:solidFill>
                  <a:srgbClr val="FFFF00"/>
                </a:solidFill>
                <a:latin typeface="+mj-lt"/>
                <a:ea typeface="Arial Unicode MS" pitchFamily="34" charset="-120"/>
                <a:cs typeface="Arial Unicode MS" pitchFamily="34" charset="-120"/>
              </a:rPr>
              <a:t>2016 Taiwan EMC Technology and Practice Symposium</a:t>
            </a:r>
            <a:r>
              <a:rPr lang="en-US" altLang="zh-TW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Arial Unicode MS" pitchFamily="34" charset="-120"/>
                <a:cs typeface="Arial Unicode MS" pitchFamily="34" charset="-12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1" i="0" u="none" strike="noStrike" kern="1200" spc="50" normalizeH="0" baseline="0" noProof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" y="2613542"/>
            <a:ext cx="6366686" cy="424445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372" y="1567512"/>
            <a:ext cx="4212468" cy="28083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36912"/>
            <a:ext cx="8784976" cy="32162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en-US" altLang="zh-TW" sz="6600" b="1" i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微軟正黑體" pitchFamily="34" charset="-120"/>
              </a:rPr>
              <a:t>Thank You for Your Attention </a:t>
            </a:r>
          </a:p>
          <a:p>
            <a:pPr algn="r">
              <a:spcBef>
                <a:spcPts val="600"/>
              </a:spcBef>
            </a:pPr>
            <a:endParaRPr lang="en-US" altLang="zh-CN" sz="6600" b="1" i="1" spc="50" dirty="0" smtClean="0">
              <a:ln w="11430"/>
              <a:solidFill>
                <a:srgbClr val="00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7667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552" y="485676"/>
            <a:ext cx="8496944" cy="63906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4000" b="1" spc="5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IEEE </a:t>
            </a:r>
            <a:r>
              <a:rPr lang="en-US" altLang="zh-TW" sz="4000" b="1" spc="5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EMC-S</a:t>
            </a:r>
            <a:r>
              <a:rPr lang="zh-TW" altLang="en-US" sz="4000" b="1" spc="5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4000" b="1" spc="5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Taipei </a:t>
            </a:r>
            <a:r>
              <a:rPr lang="en-US" altLang="zh-CN" sz="4000" b="1" spc="5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Chapter</a:t>
            </a:r>
            <a:endParaRPr kumimoji="0" lang="en-US" altLang="zh-CN" sz="4000" b="1" i="0" u="none" strike="noStrike" kern="1200" spc="50" normalizeH="0" baseline="0" noProof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915816" y="1340768"/>
            <a:ext cx="2880320" cy="576064"/>
          </a:xfrm>
          <a:prstGeom prst="rect">
            <a:avLst/>
          </a:prstGeom>
          <a:solidFill>
            <a:srgbClr val="0033CC"/>
          </a:solidFill>
          <a:ln w="31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2915816" y="2132856"/>
            <a:ext cx="2880320" cy="1080120"/>
          </a:xfrm>
          <a:prstGeom prst="rect">
            <a:avLst/>
          </a:prstGeom>
          <a:solidFill>
            <a:srgbClr val="FF0000"/>
          </a:solidFill>
          <a:ln w="31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2915816" y="3501008"/>
            <a:ext cx="2880320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gray">
          <a:xfrm>
            <a:off x="3131840" y="1412776"/>
            <a:ext cx="2448272" cy="4153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en-US" altLang="zh-TW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Advisory Committee</a:t>
            </a:r>
            <a:r>
              <a:rPr lang="zh-TW" altLang="en-US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gray">
          <a:xfrm>
            <a:off x="3203848" y="3573016"/>
            <a:ext cx="2448272" cy="4153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en-US" altLang="zh-TW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Technical Committee</a:t>
            </a:r>
            <a:r>
              <a:rPr lang="zh-TW" altLang="en-US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gray">
          <a:xfrm>
            <a:off x="3491880" y="2276872"/>
            <a:ext cx="1584176" cy="812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en-US" altLang="zh-TW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Executive</a:t>
            </a:r>
            <a:r>
              <a:rPr lang="zh-TW" altLang="en-US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eaLnBrk="0" hangingPunct="0">
              <a:lnSpc>
                <a:spcPct val="130000"/>
              </a:lnSpc>
            </a:pPr>
            <a:r>
              <a:rPr lang="en-US" altLang="zh-TW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Committee</a:t>
            </a:r>
          </a:p>
        </p:txBody>
      </p:sp>
      <p:sp>
        <p:nvSpPr>
          <p:cNvPr id="21" name="矩形 20"/>
          <p:cNvSpPr/>
          <p:nvPr/>
        </p:nvSpPr>
        <p:spPr>
          <a:xfrm>
            <a:off x="395536" y="4293096"/>
            <a:ext cx="3600400" cy="132343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lang="en-US" altLang="zh-TW" sz="1600" b="1" dirty="0" smtClean="0">
                <a:ea typeface="微軟正黑體" pitchFamily="34" charset="-120"/>
              </a:rPr>
              <a:t>EMC Management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zh-TW" sz="1600" b="1" dirty="0" smtClean="0"/>
              <a:t>EMC Measurement Techniques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zh-TW" sz="1600" b="1" dirty="0" smtClean="0"/>
              <a:t>EMC Standards and Regulations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zh-TW" sz="1600" b="1" dirty="0" smtClean="0"/>
              <a:t>Smart Grid and High Power EMC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zh-TW" sz="1600" b="1" dirty="0" smtClean="0"/>
              <a:t>System-Level EMC and Protection</a:t>
            </a:r>
            <a:endParaRPr lang="en-US" altLang="zh-TW" sz="1600" b="1" dirty="0" smtClean="0">
              <a:sym typeface="Wingding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627784" y="5780782"/>
            <a:ext cx="3672408" cy="107721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lang="en-US" altLang="zh-TW" sz="1600" b="1" dirty="0" smtClean="0"/>
              <a:t>Wireless Communication EMC</a:t>
            </a:r>
            <a:endParaRPr lang="en-US" altLang="zh-TW" sz="1600" b="1" dirty="0" smtClean="0">
              <a:sym typeface="Wingdings"/>
            </a:endParaRPr>
          </a:p>
          <a:p>
            <a:pPr marL="457200" indent="-457200">
              <a:buFont typeface="Wingdings" pitchFamily="2" charset="2"/>
              <a:buChar char="l"/>
            </a:pPr>
            <a:r>
              <a:rPr lang="en-US" altLang="zh-TW" sz="1600" b="1" dirty="0" smtClean="0"/>
              <a:t>Computational </a:t>
            </a:r>
            <a:r>
              <a:rPr lang="en-US" altLang="zh-TW" sz="1600" b="1" dirty="0" err="1" smtClean="0"/>
              <a:t>Electromagnetics</a:t>
            </a:r>
            <a:r>
              <a:rPr lang="en-US" altLang="zh-TW" sz="1600" b="1" dirty="0" smtClean="0"/>
              <a:t> </a:t>
            </a:r>
            <a:endParaRPr lang="en-US" altLang="zh-TW" sz="1600" b="1" dirty="0" smtClean="0">
              <a:sym typeface="Wingdings"/>
            </a:endParaRPr>
          </a:p>
          <a:p>
            <a:pPr marL="457200" indent="-457200">
              <a:buFont typeface="Wingdings" pitchFamily="2" charset="2"/>
              <a:buChar char="l"/>
            </a:pPr>
            <a:r>
              <a:rPr lang="en-US" altLang="zh-TW" sz="1600" b="1" dirty="0" smtClean="0"/>
              <a:t>Bio-Medical </a:t>
            </a:r>
            <a:r>
              <a:rPr lang="en-US" altLang="zh-TW" sz="1600" b="1" dirty="0" err="1" smtClean="0"/>
              <a:t>Electromagnetics</a:t>
            </a:r>
            <a:r>
              <a:rPr lang="en-US" altLang="zh-TW" sz="1600" b="1" dirty="0" smtClean="0">
                <a:sym typeface="Wingdings"/>
              </a:rPr>
              <a:t> 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zh-TW" sz="1600" b="1" dirty="0" smtClean="0"/>
              <a:t>ESD</a:t>
            </a:r>
            <a:endParaRPr lang="zh-TW" altLang="zh-TW" sz="1600" b="1" dirty="0" smtClean="0"/>
          </a:p>
        </p:txBody>
      </p:sp>
      <p:sp>
        <p:nvSpPr>
          <p:cNvPr id="23" name="矩形 22"/>
          <p:cNvSpPr/>
          <p:nvPr/>
        </p:nvSpPr>
        <p:spPr>
          <a:xfrm>
            <a:off x="4860032" y="4293096"/>
            <a:ext cx="3816424" cy="1323439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lang="en-US" altLang="zh-TW" sz="1600" b="1" dirty="0" smtClean="0"/>
              <a:t>Transportation EMC</a:t>
            </a:r>
            <a:endParaRPr lang="en-US" altLang="zh-TW" sz="1600" b="1" dirty="0" smtClean="0">
              <a:sym typeface="Wingdings"/>
            </a:endParaRPr>
          </a:p>
          <a:p>
            <a:pPr marL="457200" indent="-457200">
              <a:buFont typeface="Wingdings" pitchFamily="2" charset="2"/>
              <a:buChar char="l"/>
            </a:pPr>
            <a:r>
              <a:rPr lang="en-US" altLang="zh-TW" sz="1600" b="1" dirty="0" smtClean="0"/>
              <a:t>Antenna and Wave Propagation</a:t>
            </a:r>
            <a:endParaRPr lang="en-US" altLang="zh-TW" sz="1600" b="1" dirty="0" smtClean="0">
              <a:sym typeface="Wingdings"/>
            </a:endParaRPr>
          </a:p>
          <a:p>
            <a:pPr marL="457200" indent="-457200">
              <a:buFont typeface="Wingdings" pitchFamily="2" charset="2"/>
              <a:buChar char="l"/>
            </a:pPr>
            <a:r>
              <a:rPr lang="en-US" altLang="zh-TW" sz="1600" b="1" dirty="0" smtClean="0"/>
              <a:t>Electronic Packaging EMC and SI</a:t>
            </a:r>
            <a:endParaRPr lang="en-US" altLang="zh-TW" sz="1600" b="1" dirty="0" smtClean="0">
              <a:sym typeface="Wingdings"/>
            </a:endParaRPr>
          </a:p>
          <a:p>
            <a:pPr marL="457200" indent="-457200">
              <a:buFont typeface="Wingdings" pitchFamily="2" charset="2"/>
              <a:buChar char="l"/>
            </a:pPr>
            <a:r>
              <a:rPr lang="en-US" altLang="zh-TW" sz="1600" b="1" dirty="0" smtClean="0"/>
              <a:t>Semiconductor Device and IC EMC</a:t>
            </a:r>
            <a:endParaRPr lang="en-US" altLang="zh-TW" sz="1600" b="1" dirty="0" smtClean="0">
              <a:sym typeface="Wingdings"/>
            </a:endParaRPr>
          </a:p>
          <a:p>
            <a:pPr marL="457200" indent="-457200">
              <a:buFont typeface="Wingdings" pitchFamily="2" charset="2"/>
              <a:buChar char="l"/>
            </a:pPr>
            <a:r>
              <a:rPr lang="en-US" altLang="zh-TW" sz="1600" b="1" dirty="0" smtClean="0"/>
              <a:t>Signal Integrity and Power Integrity</a:t>
            </a:r>
            <a:endParaRPr lang="en-US" altLang="zh-TW" sz="1600" b="1" dirty="0" smtClean="0">
              <a:sym typeface="Wingdings"/>
            </a:endParaRPr>
          </a:p>
        </p:txBody>
      </p:sp>
      <p:cxnSp>
        <p:nvCxnSpPr>
          <p:cNvPr id="29" name="直線接點 28"/>
          <p:cNvCxnSpPr>
            <a:stCxn id="26" idx="2"/>
            <a:endCxn id="27" idx="0"/>
          </p:cNvCxnSpPr>
          <p:nvPr/>
        </p:nvCxnSpPr>
        <p:spPr>
          <a:xfrm>
            <a:off x="4355976" y="1916832"/>
            <a:ext cx="0" cy="216024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stCxn id="27" idx="2"/>
            <a:endCxn id="28" idx="0"/>
          </p:cNvCxnSpPr>
          <p:nvPr/>
        </p:nvCxnSpPr>
        <p:spPr>
          <a:xfrm>
            <a:off x="4355976" y="3212976"/>
            <a:ext cx="0" cy="288032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>
            <a:stCxn id="28" idx="2"/>
          </p:cNvCxnSpPr>
          <p:nvPr/>
        </p:nvCxnSpPr>
        <p:spPr>
          <a:xfrm>
            <a:off x="4355976" y="4077072"/>
            <a:ext cx="0" cy="1728192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>
            <a:off x="5796136" y="3789040"/>
            <a:ext cx="864096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>
            <a:off x="2051720" y="3789040"/>
            <a:ext cx="864096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>
            <a:off x="6660232" y="3789040"/>
            <a:ext cx="0" cy="504056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>
          <a:xfrm>
            <a:off x="2051720" y="3789040"/>
            <a:ext cx="0" cy="504056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00042"/>
            <a:ext cx="9144000" cy="1272774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552" y="485676"/>
            <a:ext cx="8496944" cy="128714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zh-CN" sz="4000" b="1" spc="5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Taiwan Electromagnetic Industry-Academia Consortium (TEMIAC)</a:t>
            </a:r>
            <a:endParaRPr kumimoji="0" lang="en-US" altLang="zh-CN" sz="4000" b="1" i="0" u="none" strike="noStrike" kern="1200" spc="50" normalizeH="0" baseline="0" noProof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843554" y="2836458"/>
            <a:ext cx="2880320" cy="10801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1315162" y="2836458"/>
            <a:ext cx="2880320" cy="1080120"/>
          </a:xfrm>
          <a:prstGeom prst="rect">
            <a:avLst/>
          </a:prstGeom>
          <a:solidFill>
            <a:srgbClr val="0033CC"/>
          </a:solidFill>
          <a:ln w="31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4843554" y="4348626"/>
            <a:ext cx="2880320" cy="1080120"/>
          </a:xfrm>
          <a:prstGeom prst="rect">
            <a:avLst/>
          </a:prstGeom>
          <a:solidFill>
            <a:srgbClr val="FF0000"/>
          </a:solidFill>
          <a:ln w="31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1315162" y="4348626"/>
            <a:ext cx="2880320" cy="1080120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3" name="Picture 4" descr="LB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852936"/>
            <a:ext cx="2575810" cy="2575810"/>
          </a:xfrm>
          <a:prstGeom prst="rect">
            <a:avLst/>
          </a:prstGeom>
          <a:noFill/>
          <a:effectLst>
            <a:outerShdw blurRad="177800" dir="19560000" sx="102000" sy="102000" rotWithShape="0">
              <a:prstClr val="black">
                <a:alpha val="56000"/>
              </a:prstClr>
            </a:outerShdw>
          </a:effectLst>
        </p:spPr>
      </p:pic>
      <p:sp>
        <p:nvSpPr>
          <p:cNvPr id="37" name="Text Box 12"/>
          <p:cNvSpPr txBox="1">
            <a:spLocks noChangeArrowheads="1"/>
          </p:cNvSpPr>
          <p:nvPr/>
        </p:nvSpPr>
        <p:spPr bwMode="gray">
          <a:xfrm>
            <a:off x="1963234" y="2908466"/>
            <a:ext cx="1368152" cy="7754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en-US" altLang="zh-TW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EMC</a:t>
            </a:r>
            <a:r>
              <a:rPr lang="zh-TW" altLang="en-US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eaLnBrk="0" hangingPunct="0">
              <a:lnSpc>
                <a:spcPct val="130000"/>
              </a:lnSpc>
            </a:pPr>
            <a:r>
              <a:rPr lang="en-US" altLang="zh-TW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Chapter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gray">
          <a:xfrm>
            <a:off x="5635642" y="2980474"/>
            <a:ext cx="1368152" cy="812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en-US" altLang="zh-TW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AP</a:t>
            </a:r>
          </a:p>
          <a:p>
            <a:pPr algn="ctr" eaLnBrk="0" hangingPunct="0">
              <a:lnSpc>
                <a:spcPct val="130000"/>
              </a:lnSpc>
            </a:pPr>
            <a:r>
              <a:rPr lang="en-US" altLang="zh-TW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Chapter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gray">
          <a:xfrm>
            <a:off x="2035242" y="4492642"/>
            <a:ext cx="1368152" cy="812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en-US" altLang="zh-TW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MTT</a:t>
            </a:r>
            <a:r>
              <a:rPr lang="zh-TW" altLang="en-US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eaLnBrk="0" hangingPunct="0">
              <a:lnSpc>
                <a:spcPct val="130000"/>
              </a:lnSpc>
            </a:pPr>
            <a:r>
              <a:rPr lang="en-US" altLang="zh-TW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Chapter</a:t>
            </a: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gray">
          <a:xfrm>
            <a:off x="5707650" y="4492642"/>
            <a:ext cx="1368152" cy="812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en-US" altLang="zh-TW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CPMT</a:t>
            </a:r>
            <a:r>
              <a:rPr lang="zh-TW" altLang="en-US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dirty="0" smtClean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eaLnBrk="0" hangingPunct="0">
              <a:lnSpc>
                <a:spcPct val="130000"/>
              </a:lnSpc>
            </a:pPr>
            <a:r>
              <a:rPr lang="en-US" altLang="zh-TW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Chapter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3547410" y="384457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TEMIAC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2852936"/>
            <a:ext cx="8208912" cy="63906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Chapter Annual Activities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1" i="0" u="none" strike="noStrike" kern="1200" spc="50" normalizeH="0" baseline="0" noProof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Host City: </a:t>
            </a:r>
            <a:r>
              <a:rPr lang="en-US" altLang="zh-TW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Taipei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1" i="0" u="none" strike="noStrike" kern="1200" spc="50" normalizeH="0" baseline="0" noProof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8" name="圖片 7" descr="Taipei101-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764704"/>
            <a:ext cx="9143999" cy="609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84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639068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Venue: </a:t>
            </a:r>
            <a:r>
              <a:rPr lang="en-US" altLang="zh-TW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 Grand Hotel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1" i="0" u="none" strike="noStrike" kern="1200" spc="50" normalizeH="0" baseline="0" noProof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1" name="圖片 10" descr="The Grand Hotel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17031"/>
            <a:ext cx="4609807" cy="3140969"/>
          </a:xfrm>
          <a:prstGeom prst="rect">
            <a:avLst/>
          </a:prstGeom>
        </p:spPr>
      </p:pic>
      <p:pic>
        <p:nvPicPr>
          <p:cNvPr id="10" name="圖片 9" descr="imagesCAPONRQ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92696"/>
            <a:ext cx="4572000" cy="3024336"/>
          </a:xfrm>
          <a:prstGeom prst="rect">
            <a:avLst/>
          </a:prstGeom>
        </p:spPr>
      </p:pic>
      <p:pic>
        <p:nvPicPr>
          <p:cNvPr id="12" name="圖片 11" descr="GHot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717032"/>
            <a:ext cx="4572000" cy="3140968"/>
          </a:xfrm>
          <a:prstGeom prst="rect">
            <a:avLst/>
          </a:prstGeom>
        </p:spPr>
      </p:pic>
      <p:pic>
        <p:nvPicPr>
          <p:cNvPr id="13" name="圖片 12" descr="imagesCASDN57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92696"/>
            <a:ext cx="4553910" cy="303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0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467544" y="980728"/>
            <a:ext cx="8280920" cy="5616624"/>
          </a:xfrm>
          <a:prstGeom prst="roundRect">
            <a:avLst>
              <a:gd name="adj" fmla="val 9106"/>
            </a:avLst>
          </a:prstGeom>
          <a:solidFill>
            <a:schemeClr val="accent1">
              <a:lumMod val="40000"/>
              <a:lumOff val="60000"/>
              <a:alpha val="90000"/>
            </a:schemeClr>
          </a:solidFill>
          <a:ln w="25400">
            <a:solidFill>
              <a:schemeClr val="tx2">
                <a:alpha val="9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288000" bIns="72000" anchor="t" anchorCtr="0"/>
          <a:lstStyle/>
          <a:p>
            <a:pPr marL="457200" indent="-457200" fontAlgn="base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en-US" altLang="zh-TW" sz="2800" b="1" dirty="0" smtClean="0">
                <a:ln w="10160">
                  <a:solidFill>
                    <a:schemeClr val="tx1"/>
                  </a:solidFill>
                  <a:prstDash val="solid"/>
                </a:ln>
                <a:latin typeface="微軟正黑體" pitchFamily="34" charset="-120"/>
                <a:ea typeface="微軟正黑體" pitchFamily="34" charset="-120"/>
                <a:cs typeface="全真粗圓體"/>
              </a:rPr>
              <a:t>May </a:t>
            </a:r>
            <a:r>
              <a:rPr lang="en-US" altLang="zh-TW" sz="2800" b="1" dirty="0">
                <a:ln w="10160">
                  <a:solidFill>
                    <a:schemeClr val="tx1"/>
                  </a:solidFill>
                  <a:prstDash val="solid"/>
                </a:ln>
                <a:latin typeface="微軟正黑體" pitchFamily="34" charset="-120"/>
                <a:ea typeface="微軟正黑體" pitchFamily="34" charset="-120"/>
                <a:cs typeface="全真粗圓體"/>
              </a:rPr>
              <a:t>25-29, </a:t>
            </a:r>
            <a:r>
              <a:rPr lang="en-US" altLang="zh-TW" sz="2800" b="1" dirty="0" smtClean="0">
                <a:ln w="10160">
                  <a:solidFill>
                    <a:schemeClr val="tx1"/>
                  </a:solidFill>
                  <a:prstDash val="solid"/>
                </a:ln>
                <a:latin typeface="微軟正黑體" pitchFamily="34" charset="-120"/>
                <a:ea typeface="微軟正黑體" pitchFamily="34" charset="-120"/>
                <a:cs typeface="全真粗圓體"/>
              </a:rPr>
              <a:t>2015 </a:t>
            </a:r>
          </a:p>
          <a:p>
            <a:pPr marL="457200" indent="-457200" fontAlgn="base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en-US" altLang="zh-TW" sz="2800" b="1" dirty="0" smtClean="0">
                <a:ln w="10160">
                  <a:solidFill>
                    <a:schemeClr val="tx1"/>
                  </a:solidFill>
                  <a:prstDash val="solid"/>
                </a:ln>
                <a:latin typeface="微軟正黑體" pitchFamily="34" charset="-120"/>
                <a:ea typeface="微軟正黑體" pitchFamily="34" charset="-120"/>
                <a:cs typeface="全真粗圓體"/>
              </a:rPr>
              <a:t>More than 400 attendees</a:t>
            </a:r>
          </a:p>
          <a:p>
            <a:pPr marL="457200" indent="-457200" fontAlgn="base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en-US" altLang="zh-TW" sz="2800" b="1" dirty="0" smtClean="0">
                <a:ln w="10160">
                  <a:solidFill>
                    <a:schemeClr val="tx1"/>
                  </a:solidFill>
                  <a:prstDash val="solid"/>
                </a:ln>
                <a:latin typeface="微軟正黑體" pitchFamily="34" charset="-120"/>
                <a:ea typeface="微軟正黑體" pitchFamily="34" charset="-120"/>
                <a:cs typeface="全真粗圓體"/>
              </a:rPr>
              <a:t>More than 200 regular and special session papers to present</a:t>
            </a:r>
          </a:p>
          <a:p>
            <a:pPr marL="457200" indent="-457200" fontAlgn="base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en-US" altLang="zh-TW" sz="2800" b="1" dirty="0" smtClean="0">
                <a:ln w="10160">
                  <a:solidFill>
                    <a:schemeClr val="tx1"/>
                  </a:solidFill>
                  <a:prstDash val="solid"/>
                </a:ln>
                <a:latin typeface="微軟正黑體" pitchFamily="34" charset="-120"/>
                <a:ea typeface="微軟正黑體" pitchFamily="34" charset="-120"/>
                <a:cs typeface="全真粗圓體"/>
              </a:rPr>
              <a:t>More than 20 workshops and tutorials</a:t>
            </a:r>
          </a:p>
          <a:p>
            <a:pPr marL="457200" indent="-457200" fontAlgn="base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en-US" altLang="zh-TW" sz="2800" b="1" dirty="0" smtClean="0">
                <a:ln w="10160">
                  <a:solidFill>
                    <a:schemeClr val="tx1"/>
                  </a:solidFill>
                  <a:prstDash val="solid"/>
                </a:ln>
                <a:latin typeface="微軟正黑體" pitchFamily="34" charset="-120"/>
                <a:ea typeface="微軟正黑體" pitchFamily="34" charset="-120"/>
                <a:cs typeface="全真粗圓體"/>
              </a:rPr>
              <a:t>First full-day workshop for Distinguished Lectures of EMC Society</a:t>
            </a:r>
          </a:p>
          <a:p>
            <a:pPr marL="457200" indent="-457200" fontAlgn="base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en-US" altLang="zh-TW" sz="2800" b="1" dirty="0" smtClean="0">
                <a:ln w="10160">
                  <a:solidFill>
                    <a:schemeClr val="tx1"/>
                  </a:solidFill>
                  <a:prstDash val="solid"/>
                </a:ln>
                <a:latin typeface="微軟正黑體" pitchFamily="34" charset="-120"/>
                <a:ea typeface="微軟正黑體" pitchFamily="34" charset="-120"/>
                <a:cs typeface="全真粗圓體"/>
              </a:rPr>
              <a:t>Technical tours of TSMC &amp; ARTC </a:t>
            </a:r>
          </a:p>
          <a:p>
            <a:pPr marL="457200" indent="-457200" fontAlgn="base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en-US" altLang="zh-TW" sz="2800" b="1" dirty="0" smtClean="0">
                <a:ln w="10160">
                  <a:solidFill>
                    <a:schemeClr val="tx1"/>
                  </a:solidFill>
                  <a:prstDash val="solid"/>
                </a:ln>
                <a:latin typeface="微軟正黑體" pitchFamily="34" charset="-120"/>
                <a:ea typeface="微軟正黑體" pitchFamily="34" charset="-120"/>
                <a:cs typeface="全真粗圓體"/>
              </a:rPr>
              <a:t>Exhibitions</a:t>
            </a:r>
          </a:p>
          <a:p>
            <a:pPr marL="216000" indent="-216000" fontAlgn="base">
              <a:spcBef>
                <a:spcPts val="1200"/>
              </a:spcBef>
              <a:spcAft>
                <a:spcPct val="0"/>
              </a:spcAft>
            </a:pPr>
            <a:endParaRPr lang="en-US" altLang="zh-TW" sz="2800" b="1" dirty="0" smtClean="0">
              <a:ln w="10160">
                <a:solidFill>
                  <a:schemeClr val="tx1"/>
                </a:solidFill>
                <a:prstDash val="solid"/>
              </a:ln>
              <a:latin typeface="微軟正黑體" pitchFamily="34" charset="-120"/>
              <a:ea typeface="微軟正黑體" pitchFamily="34" charset="-120"/>
              <a:cs typeface="全真粗圓體"/>
            </a:endParaRPr>
          </a:p>
          <a:p>
            <a:pPr marL="673200" lvl="1" indent="-216000" fontAlgn="base">
              <a:spcBef>
                <a:spcPts val="1200"/>
              </a:spcBef>
              <a:spcAft>
                <a:spcPct val="0"/>
              </a:spcAft>
            </a:pPr>
            <a:endParaRPr lang="en-US" altLang="zh-TW" sz="2000" b="1" dirty="0" smtClean="0">
              <a:ln w="10160">
                <a:solidFill>
                  <a:schemeClr val="tx1"/>
                </a:solidFill>
                <a:prstDash val="solid"/>
              </a:ln>
              <a:latin typeface="微軟正黑體" pitchFamily="34" charset="-120"/>
              <a:ea typeface="微軟正黑體" pitchFamily="34" charset="-120"/>
              <a:cs typeface="全真粗圓體"/>
            </a:endParaRPr>
          </a:p>
          <a:p>
            <a:pPr marL="216000" lvl="0" indent="-216000" fontAlgn="base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l"/>
            </a:pPr>
            <a:endParaRPr lang="en-US" altLang="zh-TW" sz="2000" b="1" dirty="0" smtClean="0">
              <a:ln w="10160">
                <a:solidFill>
                  <a:schemeClr val="tx1"/>
                </a:solidFill>
                <a:prstDash val="solid"/>
              </a:ln>
              <a:latin typeface="微軟正黑體" pitchFamily="34" charset="-120"/>
              <a:ea typeface="微軟正黑體" pitchFamily="34" charset="-120"/>
              <a:cs typeface="全真粗圓體"/>
            </a:endParaRPr>
          </a:p>
          <a:p>
            <a:pPr marL="216000" lvl="0" indent="-216000" fontAlgn="base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l"/>
            </a:pPr>
            <a:endParaRPr lang="en-US" altLang="zh-TW" sz="2000" b="1" dirty="0" smtClean="0">
              <a:ln w="10160">
                <a:solidFill>
                  <a:schemeClr val="tx1"/>
                </a:solidFill>
                <a:prstDash val="solid"/>
              </a:ln>
              <a:latin typeface="微軟正黑體" pitchFamily="34" charset="-120"/>
              <a:ea typeface="微軟正黑體" pitchFamily="34" charset="-120"/>
              <a:cs typeface="全真粗圓體"/>
            </a:endParaRPr>
          </a:p>
          <a:p>
            <a:r>
              <a:rPr lang="zh-TW" altLang="en-US" sz="2000" b="1" dirty="0" smtClean="0">
                <a:ln w="10160">
                  <a:solidFill>
                    <a:schemeClr val="tx1"/>
                  </a:solidFill>
                  <a:prstDash val="solid"/>
                </a:ln>
                <a:latin typeface="微軟正黑體" pitchFamily="34" charset="-120"/>
                <a:ea typeface="微軟正黑體" pitchFamily="34" charset="-120"/>
                <a:cs typeface="全真粗圓體"/>
              </a:rPr>
              <a:t> </a:t>
            </a:r>
            <a:endParaRPr lang="zh-TW" altLang="en-US" sz="2000" dirty="0" smtClean="0"/>
          </a:p>
          <a:p>
            <a:r>
              <a:rPr lang="en-US" sz="2000" dirty="0" smtClean="0"/>
              <a:t> </a:t>
            </a:r>
            <a:endParaRPr lang="zh-TW" altLang="en-US" sz="2000" dirty="0" smtClean="0"/>
          </a:p>
          <a:p>
            <a:r>
              <a:rPr lang="en-US" sz="2000" dirty="0" smtClean="0"/>
              <a:t> </a:t>
            </a:r>
            <a:endParaRPr lang="zh-TW" altLang="en-US" sz="2000" dirty="0" smtClean="0"/>
          </a:p>
          <a:p>
            <a:r>
              <a:rPr lang="en-US" sz="2000" dirty="0" smtClean="0"/>
              <a:t> </a:t>
            </a:r>
            <a:endParaRPr lang="en-US" altLang="zh-TW" sz="2400" dirty="0" smtClean="0">
              <a:ln w="10160">
                <a:solidFill>
                  <a:schemeClr val="tx1"/>
                </a:solidFill>
                <a:prstDash val="solid"/>
              </a:ln>
              <a:latin typeface="微軟正黑體" pitchFamily="34" charset="-120"/>
              <a:ea typeface="微軟正黑體" pitchFamily="34" charset="-120"/>
              <a:cs typeface="全真粗圓體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188640"/>
            <a:ext cx="8208912" cy="927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Arial Unicode MS" pitchFamily="34" charset="-122"/>
                <a:cs typeface="Arial Unicode MS" pitchFamily="34" charset="-122"/>
              </a:rPr>
              <a:t>APEMC 2015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1" i="0" u="none" strike="noStrike" kern="1200" spc="50" normalizeH="0" baseline="0" noProof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8144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539552" y="1567512"/>
            <a:ext cx="7992888" cy="5290488"/>
          </a:xfrm>
          <a:prstGeom prst="roundRect">
            <a:avLst>
              <a:gd name="adj" fmla="val 9106"/>
            </a:avLst>
          </a:prstGeom>
          <a:solidFill>
            <a:schemeClr val="accent1">
              <a:lumMod val="40000"/>
              <a:lumOff val="60000"/>
              <a:alpha val="90000"/>
            </a:schemeClr>
          </a:solidFill>
          <a:ln w="25400">
            <a:solidFill>
              <a:schemeClr val="tx2">
                <a:alpha val="9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288000" bIns="72000" anchor="t" anchorCtr="0"/>
          <a:lstStyle/>
          <a:p>
            <a:pPr lvl="0"/>
            <a:r>
              <a:rPr lang="en-US" altLang="zh-TW" sz="2000" dirty="0" smtClean="0"/>
              <a:t>Date: </a:t>
            </a:r>
            <a:r>
              <a:rPr lang="en-US" altLang="zh-TW" sz="2000" b="1" dirty="0" smtClean="0"/>
              <a:t>June 2-3, 2016                              </a:t>
            </a:r>
            <a:r>
              <a:rPr lang="en-US" altLang="zh-TW" sz="2000" dirty="0" smtClean="0"/>
              <a:t>Venue: </a:t>
            </a:r>
            <a:r>
              <a:rPr lang="en-US" altLang="zh-TW" sz="2000" b="1" dirty="0" smtClean="0"/>
              <a:t>National Taiwan University</a:t>
            </a:r>
          </a:p>
          <a:p>
            <a:pPr lvl="0"/>
            <a:endParaRPr lang="zh-TW" altLang="zh-TW" sz="2000" b="1" dirty="0" smtClean="0"/>
          </a:p>
          <a:p>
            <a:pPr lvl="0"/>
            <a:endParaRPr lang="zh-TW" altLang="zh-TW" sz="2000" b="1" dirty="0" smtClean="0"/>
          </a:p>
          <a:p>
            <a:r>
              <a:rPr lang="en-US" altLang="zh-TW" sz="2000" dirty="0" smtClean="0"/>
              <a:t> </a:t>
            </a:r>
          </a:p>
          <a:p>
            <a:endParaRPr lang="en-US" altLang="zh-TW" sz="2000" dirty="0" smtClean="0"/>
          </a:p>
          <a:p>
            <a:endParaRPr lang="zh-TW" altLang="zh-TW" sz="2000" dirty="0" smtClean="0"/>
          </a:p>
          <a:p>
            <a:r>
              <a:rPr lang="en-US" altLang="zh-TW" sz="2000" dirty="0" smtClean="0"/>
              <a:t> </a:t>
            </a:r>
            <a:endParaRPr lang="zh-TW" altLang="zh-TW" sz="2000" dirty="0" smtClean="0"/>
          </a:p>
        </p:txBody>
      </p:sp>
      <p:sp>
        <p:nvSpPr>
          <p:cNvPr id="5" name="矩形 4"/>
          <p:cNvSpPr/>
          <p:nvPr/>
        </p:nvSpPr>
        <p:spPr>
          <a:xfrm>
            <a:off x="-10656" y="356026"/>
            <a:ext cx="9144000" cy="1056750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9552" y="485676"/>
            <a:ext cx="8208912" cy="9271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TW" sz="4800" b="1" dirty="0" smtClean="0">
                <a:solidFill>
                  <a:srgbClr val="FFFF00"/>
                </a:solidFill>
                <a:latin typeface="+mj-lt"/>
                <a:ea typeface="Arial Unicode MS" pitchFamily="34" charset="-120"/>
                <a:cs typeface="Arial Unicode MS" pitchFamily="34" charset="-120"/>
              </a:rPr>
              <a:t>EMCJ Workshop 2016</a:t>
            </a:r>
            <a:endParaRPr lang="en-US" altLang="zh-TW" sz="4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8016212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22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539552" y="1268760"/>
            <a:ext cx="7992888" cy="5290488"/>
          </a:xfrm>
          <a:prstGeom prst="roundRect">
            <a:avLst>
              <a:gd name="adj" fmla="val 9106"/>
            </a:avLst>
          </a:prstGeom>
          <a:solidFill>
            <a:schemeClr val="accent1">
              <a:lumMod val="40000"/>
              <a:lumOff val="60000"/>
              <a:alpha val="90000"/>
            </a:schemeClr>
          </a:solidFill>
          <a:ln w="25400">
            <a:solidFill>
              <a:schemeClr val="tx2">
                <a:alpha val="9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288000" bIns="72000" anchor="t" anchorCtr="0"/>
          <a:lstStyle/>
          <a:p>
            <a:r>
              <a:rPr lang="zh-TW" altLang="en-US" sz="2000" dirty="0" smtClean="0">
                <a:ln w="10160">
                  <a:solidFill>
                    <a:schemeClr val="tx1"/>
                  </a:solidFill>
                  <a:prstDash val="solid"/>
                </a:ln>
                <a:latin typeface="微軟正黑體" pitchFamily="34" charset="-120"/>
                <a:ea typeface="微軟正黑體" pitchFamily="34" charset="-120"/>
                <a:cs typeface="全真粗圓體"/>
              </a:rPr>
              <a:t> </a:t>
            </a:r>
            <a:r>
              <a:rPr lang="en-US" altLang="zh-TW" sz="2000" dirty="0" smtClean="0"/>
              <a:t>Date: </a:t>
            </a:r>
            <a:r>
              <a:rPr lang="en-US" altLang="zh-TW" sz="2000" b="1" dirty="0" smtClean="0"/>
              <a:t>Dec. </a:t>
            </a:r>
            <a:r>
              <a:rPr lang="en-US" altLang="zh-TW" sz="2000" b="1" dirty="0"/>
              <a:t>9</a:t>
            </a:r>
            <a:r>
              <a:rPr lang="en-US" altLang="zh-TW" sz="2000" b="1" dirty="0" smtClean="0"/>
              <a:t>, 2015</a:t>
            </a:r>
            <a:endParaRPr lang="zh-TW" altLang="zh-TW" sz="2000" b="1" dirty="0" smtClean="0"/>
          </a:p>
          <a:p>
            <a:r>
              <a:rPr lang="en-US" altLang="zh-TW" sz="2000" dirty="0" smtClean="0"/>
              <a:t> Topic: </a:t>
            </a:r>
            <a:r>
              <a:rPr lang="en-US" altLang="zh-TW" sz="2000" b="1" dirty="0" smtClean="0"/>
              <a:t>Considerations for Advancing Technology in Computer System </a:t>
            </a:r>
          </a:p>
          <a:p>
            <a:r>
              <a:rPr lang="en-US" altLang="zh-TW" sz="2000" b="1" dirty="0"/>
              <a:t> </a:t>
            </a:r>
            <a:r>
              <a:rPr lang="en-US" altLang="zh-TW" sz="2000" b="1" dirty="0" smtClean="0"/>
              <a:t>            Packaging</a:t>
            </a:r>
            <a:endParaRPr lang="zh-TW" altLang="zh-TW" sz="2000" b="1" dirty="0" smtClean="0"/>
          </a:p>
          <a:p>
            <a:r>
              <a:rPr lang="en-US" altLang="zh-TW" sz="2000" dirty="0" smtClean="0"/>
              <a:t> Presented by </a:t>
            </a:r>
            <a:r>
              <a:rPr lang="en-US" altLang="zh-TW" sz="2000" b="1" dirty="0" smtClean="0"/>
              <a:t>IEEE Distinguished Lecturer: Dr. Dale Backer, IBM USA</a:t>
            </a:r>
            <a:endParaRPr lang="en-US" altLang="zh-TW" sz="2000" dirty="0" smtClean="0"/>
          </a:p>
          <a:p>
            <a:r>
              <a:rPr lang="en-US" altLang="zh-TW" sz="2000" dirty="0" smtClean="0"/>
              <a:t>                         </a:t>
            </a:r>
          </a:p>
          <a:p>
            <a:r>
              <a:rPr lang="en-US" altLang="zh-TW" sz="2000" dirty="0" smtClean="0"/>
              <a:t>                          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zh-TW" altLang="zh-TW" sz="2000" dirty="0" smtClean="0"/>
          </a:p>
          <a:p>
            <a:r>
              <a:rPr lang="en-US" altLang="zh-TW" sz="2000" dirty="0" smtClean="0"/>
              <a:t> </a:t>
            </a:r>
            <a:endParaRPr lang="zh-TW" altLang="zh-TW" sz="2000" dirty="0" smtClean="0"/>
          </a:p>
        </p:txBody>
      </p:sp>
      <p:sp>
        <p:nvSpPr>
          <p:cNvPr id="5" name="矩形 4"/>
          <p:cNvSpPr/>
          <p:nvPr/>
        </p:nvSpPr>
        <p:spPr>
          <a:xfrm>
            <a:off x="0" y="500042"/>
            <a:ext cx="9144000" cy="642942"/>
          </a:xfrm>
          <a:prstGeom prst="rect">
            <a:avLst/>
          </a:prstGeom>
          <a:gradFill>
            <a:gsLst>
              <a:gs pos="0">
                <a:srgbClr val="F8F8F8">
                  <a:alpha val="0"/>
                </a:srgb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9552" y="485676"/>
            <a:ext cx="8208912" cy="63906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Arial Unicode MS" pitchFamily="34" charset="-122"/>
                <a:cs typeface="Arial Unicode MS" pitchFamily="34" charset="-122"/>
              </a:rPr>
              <a:t>Technical Meeting</a:t>
            </a:r>
            <a:endParaRPr kumimoji="0" lang="en-US" altLang="zh-CN" sz="4800" b="1" i="0" u="none" strike="noStrike" kern="1200" spc="50" normalizeH="0" baseline="0" noProof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+mj-lt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92" y="2924944"/>
            <a:ext cx="5487086" cy="363430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68" y="4043241"/>
            <a:ext cx="3798676" cy="251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0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-1">
  <a:themeElements>
    <a:clrScheme name="自定义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 w="317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Business-1</Template>
  <TotalTime>2648</TotalTime>
  <Words>222</Words>
  <Application>Microsoft Office PowerPoint</Application>
  <PresentationFormat>如螢幕大小 (4:3)</PresentationFormat>
  <Paragraphs>92</Paragraphs>
  <Slides>12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3" baseType="lpstr">
      <vt:lpstr>Arial Unicode MS</vt:lpstr>
      <vt:lpstr>宋体</vt:lpstr>
      <vt:lpstr>全真粗圓體</vt:lpstr>
      <vt:lpstr>微軟正黑體</vt:lpstr>
      <vt:lpstr>新細明體</vt:lpstr>
      <vt:lpstr>標楷體</vt:lpstr>
      <vt:lpstr>Arial</vt:lpstr>
      <vt:lpstr>Calibri</vt:lpstr>
      <vt:lpstr>Tahoma</vt:lpstr>
      <vt:lpstr>Wingdings</vt:lpstr>
      <vt:lpstr>Business-1</vt:lpstr>
      <vt:lpstr>Taipei Chapter  Activity Report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Cheng-Nan Chiu</cp:lastModifiedBy>
  <cp:revision>672</cp:revision>
  <dcterms:created xsi:type="dcterms:W3CDTF">2013-01-04T09:35:22Z</dcterms:created>
  <dcterms:modified xsi:type="dcterms:W3CDTF">2016-07-05T07:24:44Z</dcterms:modified>
</cp:coreProperties>
</file>